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9" r:id="rId3"/>
    <p:sldId id="332" r:id="rId4"/>
    <p:sldId id="340" r:id="rId5"/>
    <p:sldId id="339" r:id="rId6"/>
    <p:sldId id="338" r:id="rId7"/>
    <p:sldId id="337" r:id="rId8"/>
    <p:sldId id="336" r:id="rId9"/>
    <p:sldId id="341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A3719-6310-422A-9C05-E23DC2657AB3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7114858-1F71-4D48-A9A9-E9AA1DBF9A7A}" type="pres">
      <dgm:prSet presAssocID="{53CA3719-6310-422A-9C05-E23DC2657A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74EDB-5E8F-4173-AC3E-59A680C0CDC4}" type="presOf" srcId="{53CA3719-6310-422A-9C05-E23DC2657AB3}" destId="{97114858-1F71-4D48-A9A9-E9AA1DBF9A7A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13489-98EC-48A1-82AB-E093D342AFEA}" type="doc">
      <dgm:prSet loTypeId="urn:microsoft.com/office/officeart/2005/8/layout/pyramid2" loCatId="pyramid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FBBB71-2EF0-4AAB-A511-700B92A03808}" type="pres">
      <dgm:prSet presAssocID="{E1E13489-98EC-48A1-82AB-E093D342AFE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30DA9491-5DC5-456D-A45D-47B3128D950B}" type="presOf" srcId="{E1E13489-98EC-48A1-82AB-E093D342AFEA}" destId="{24FBBB71-2EF0-4AAB-A511-700B92A0380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sia/" TargetMode="External"/><Relationship Id="rId2" Type="http://schemas.openxmlformats.org/officeDocument/2006/relationships/hyperlink" Target="http://www.yakki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0" y="404664"/>
            <a:ext cx="7436506" cy="5723671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838922"/>
              </p:ext>
            </p:extLst>
          </p:nvPr>
        </p:nvGraphicFramePr>
        <p:xfrm>
          <a:off x="872067" y="404664"/>
          <a:ext cx="7408333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:\Documents and Settings\Макарова\Рабочий стол\эмблема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620688"/>
            <a:ext cx="913765" cy="9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723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934434"/>
              </p:ext>
            </p:extLst>
          </p:nvPr>
        </p:nvGraphicFramePr>
        <p:xfrm>
          <a:off x="323528" y="332656"/>
          <a:ext cx="8605257" cy="59098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81377"/>
                <a:gridCol w="2223880"/>
              </a:tblGrid>
              <a:tr h="1241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15.Участие в Педагогических чтениях «Проблемы и перспективы реализации </a:t>
                      </a:r>
                      <a:r>
                        <a:rPr lang="ru-RU" sz="1800" dirty="0" err="1">
                          <a:effectLst/>
                        </a:rPr>
                        <a:t>компетентностного</a:t>
                      </a:r>
                      <a:r>
                        <a:rPr lang="ru-RU" sz="1800" dirty="0">
                          <a:effectLst/>
                        </a:rPr>
                        <a:t> подхода к обучения в учреждениях </a:t>
                      </a:r>
                      <a:r>
                        <a:rPr lang="ru-RU" sz="1800" dirty="0" err="1">
                          <a:effectLst/>
                        </a:rPr>
                        <a:t>спо</a:t>
                      </a:r>
                      <a:r>
                        <a:rPr lang="ru-RU" sz="1800" dirty="0">
                          <a:effectLst/>
                        </a:rPr>
                        <a:t>» в ЯСХТ. Е.Е. Степанова – </a:t>
                      </a:r>
                      <a:r>
                        <a:rPr lang="en-US" sz="1800" dirty="0">
                          <a:effectLst/>
                        </a:rPr>
                        <a:t>I </a:t>
                      </a:r>
                      <a:r>
                        <a:rPr lang="sah-RU" sz="1800" dirty="0">
                          <a:effectLst/>
                        </a:rPr>
                        <a:t>место, М.Н. Галактионова -  </a:t>
                      </a:r>
                      <a:r>
                        <a:rPr lang="en-US" sz="1800" dirty="0">
                          <a:effectLst/>
                        </a:rPr>
                        <a:t>II</a:t>
                      </a:r>
                      <a:r>
                        <a:rPr lang="sah-RU" sz="1800" dirty="0">
                          <a:effectLst/>
                        </a:rPr>
                        <a:t> место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16.11.2016 г.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17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16.Участие в Международной научно-практической конференции «Культура и образование в развитии человеческого капитала Арктики» (</a:t>
                      </a:r>
                      <a:r>
                        <a:rPr lang="ru-RU" sz="1800" dirty="0" err="1">
                          <a:effectLst/>
                        </a:rPr>
                        <a:t>Устьянцева</a:t>
                      </a:r>
                      <a:r>
                        <a:rPr lang="ru-RU" sz="1800" dirty="0">
                          <a:effectLst/>
                        </a:rPr>
                        <a:t> Е.В.)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15-16 декабря 2016 г.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241292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17.Участие в научно-методическом семинаре «Особенности когнитивного научения и образования взрослых» (Попова Л.В., Иринеева Е.В.).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 октября ИНПО СВФУ им. М.К. Аммосова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241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ctr"/>
                        </a:tabLst>
                      </a:pPr>
                      <a:r>
                        <a:rPr lang="ru-RU" sz="1800" dirty="0">
                          <a:effectLst/>
                        </a:rPr>
                        <a:t>18.Участие в </a:t>
                      </a:r>
                      <a:r>
                        <a:rPr lang="en-US" sz="1800" dirty="0">
                          <a:effectLst/>
                        </a:rPr>
                        <a:t>VIII</a:t>
                      </a:r>
                      <a:r>
                        <a:rPr lang="ru-RU" sz="1800" dirty="0">
                          <a:effectLst/>
                        </a:rPr>
                        <a:t> республиканской научно-практической конференции «</a:t>
                      </a:r>
                      <a:r>
                        <a:rPr lang="ru-RU" sz="1800" dirty="0" err="1">
                          <a:effectLst/>
                        </a:rPr>
                        <a:t>Олонхо</a:t>
                      </a:r>
                      <a:r>
                        <a:rPr lang="ru-RU" sz="1800" dirty="0">
                          <a:effectLst/>
                        </a:rPr>
                        <a:t> ыьыа5а: </a:t>
                      </a:r>
                      <a:r>
                        <a:rPr lang="ru-RU" sz="1800" dirty="0" err="1">
                          <a:effectLst/>
                        </a:rPr>
                        <a:t>терут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угэс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сергутуу,уйэтитии</a:t>
                      </a:r>
                      <a:r>
                        <a:rPr lang="ru-RU" sz="1800" dirty="0">
                          <a:effectLst/>
                        </a:rPr>
                        <a:t>» (</a:t>
                      </a:r>
                      <a:r>
                        <a:rPr lang="ru-RU" sz="1800" dirty="0" err="1">
                          <a:effectLst/>
                        </a:rPr>
                        <a:t>Аввакумова</a:t>
                      </a:r>
                      <a:r>
                        <a:rPr lang="ru-RU" sz="1800" dirty="0">
                          <a:effectLst/>
                        </a:rPr>
                        <a:t> И.Е.)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5-6 ноября г. Вилюйск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362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19.Участие в НПК работников культуры «Актуальные вопросы развития народного творчества в современных условиях» в АУ РС (Я) «Республиканский Дом народного творчества и социально-культурных технологий» (М.Н. Винокуров)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8. 12.2016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8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732975"/>
              </p:ext>
            </p:extLst>
          </p:nvPr>
        </p:nvGraphicFramePr>
        <p:xfrm>
          <a:off x="251520" y="332655"/>
          <a:ext cx="8640960" cy="62839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07852"/>
                <a:gridCol w="2233108"/>
              </a:tblGrid>
              <a:tr h="14774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ctr"/>
                        </a:tabLst>
                      </a:pPr>
                      <a:r>
                        <a:rPr lang="ru-RU" sz="1800" dirty="0">
                          <a:effectLst/>
                        </a:rPr>
                        <a:t>20.Участие преподавателей в научно-образовательном форуме с Международным участием «</a:t>
                      </a:r>
                      <a:r>
                        <a:rPr lang="en-US" sz="1800" dirty="0">
                          <a:effectLst/>
                        </a:rPr>
                        <a:t>Education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</a:rPr>
                        <a:t>forward</a:t>
                      </a:r>
                      <a:r>
                        <a:rPr lang="ru-RU" sz="1800" dirty="0">
                          <a:effectLst/>
                        </a:rPr>
                        <a:t>!» «Непрерывное образование: мобильность, открытость, </a:t>
                      </a:r>
                      <a:r>
                        <a:rPr lang="ru-RU" sz="1800" dirty="0" err="1">
                          <a:effectLst/>
                        </a:rPr>
                        <a:t>интегративность</a:t>
                      </a:r>
                      <a:r>
                        <a:rPr lang="ru-RU" sz="1800" dirty="0">
                          <a:effectLst/>
                        </a:rPr>
                        <a:t>», Министерство образования и науки РФ, ФГАОУ ВО «Северо-Восточный федеральный университет» (8 чел.)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231" marR="482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25-30 / 11/ 2016 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231" marR="48231" marT="0" marB="0"/>
                </a:tc>
              </a:tr>
              <a:tr h="1231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21.Участие студентов «ФВТ» в 36-ом международном студенческом кинофестивале выпускных квалификационных работ выпускников ВГИК (Всероссийского государственного института кинематографии имени С. А. Герасимова.)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231" marR="482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12.11.2016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231" marR="48231" marT="0" marB="0"/>
                </a:tc>
              </a:tr>
              <a:tr h="984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22.Участие в Педагогических чтениях «Проблемы и перспективы реализации </a:t>
                      </a:r>
                      <a:r>
                        <a:rPr lang="ru-RU" sz="1800" dirty="0" err="1">
                          <a:effectLst/>
                        </a:rPr>
                        <a:t>компетентностного</a:t>
                      </a:r>
                      <a:r>
                        <a:rPr lang="ru-RU" sz="1800" dirty="0">
                          <a:effectLst/>
                        </a:rPr>
                        <a:t> подхода к обучения в учреждениях </a:t>
                      </a:r>
                      <a:r>
                        <a:rPr lang="ru-RU" sz="1800" dirty="0" err="1">
                          <a:effectLst/>
                        </a:rPr>
                        <a:t>спо</a:t>
                      </a:r>
                      <a:r>
                        <a:rPr lang="ru-RU" sz="1800" dirty="0">
                          <a:effectLst/>
                        </a:rPr>
                        <a:t>» в ЯСХТ. Е.Е. Степанова – </a:t>
                      </a:r>
                      <a:r>
                        <a:rPr lang="en-US" sz="1800" dirty="0">
                          <a:effectLst/>
                        </a:rPr>
                        <a:t>I </a:t>
                      </a:r>
                      <a:r>
                        <a:rPr lang="sah-RU" sz="1800" dirty="0">
                          <a:effectLst/>
                        </a:rPr>
                        <a:t>место, М.Н. Галактионова -  </a:t>
                      </a:r>
                      <a:r>
                        <a:rPr lang="en-US" sz="1800" dirty="0">
                          <a:effectLst/>
                        </a:rPr>
                        <a:t>II</a:t>
                      </a:r>
                      <a:r>
                        <a:rPr lang="sah-RU" sz="1800" dirty="0">
                          <a:effectLst/>
                        </a:rPr>
                        <a:t> место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231" marR="482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16.11.2016 г.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231" marR="48231" marT="0" marB="0"/>
                </a:tc>
              </a:tr>
              <a:tr h="984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23.Участие зав. практикой Черноградской А.Ю. в Международной  научно-практической конференции «ПЕДАГОГИЧЕСКИЙ ПЕРЕКРЕСТОК: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школа-семья-общество» 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231" marR="482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17.11.2016 г.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231" marR="48231" marT="0" marB="0"/>
                </a:tc>
              </a:tr>
              <a:tr h="606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24. Участие в акции Министерства культуры РФ «Меценат года» 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231" marR="482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01.-03.2016 г.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231" marR="48231" marT="0" marB="0"/>
                </a:tc>
              </a:tr>
              <a:tr h="6061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25.Конкурс по философии «Эврика!» среди студентов 3 курсов ХТ, ХД, ТТ, 2 курса СКД и 1 курса ТАВТ.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231" marR="482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29.11.2016 г.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231" marR="482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4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482434"/>
              </p:ext>
            </p:extLst>
          </p:nvPr>
        </p:nvGraphicFramePr>
        <p:xfrm>
          <a:off x="251520" y="260646"/>
          <a:ext cx="8640960" cy="64182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07852"/>
                <a:gridCol w="2233108"/>
              </a:tblGrid>
              <a:tr h="1528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26.Участие студентов в Олимпиаде «Музыкальная высота» по предметам музыкально-теоретических дисциплин «Элементарная теория музыки», «Музыкальная литература» по специальности «Хоровое </a:t>
                      </a:r>
                      <a:r>
                        <a:rPr lang="ru-RU" sz="1800" dirty="0" err="1">
                          <a:effectLst/>
                        </a:rPr>
                        <a:t>дирижирование</a:t>
                      </a:r>
                      <a:r>
                        <a:rPr lang="ru-RU" sz="1800" dirty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111125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07.12.2016 г.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</a:tr>
              <a:tr h="916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27.Участие в </a:t>
                      </a:r>
                      <a:r>
                        <a:rPr lang="ru-RU" sz="1800" dirty="0" err="1">
                          <a:effectLst/>
                        </a:rPr>
                        <a:t>нпк</a:t>
                      </a:r>
                      <a:r>
                        <a:rPr lang="ru-RU" sz="1800" dirty="0">
                          <a:effectLst/>
                        </a:rPr>
                        <a:t> в </a:t>
                      </a:r>
                      <a:r>
                        <a:rPr lang="ru-RU" sz="1800" dirty="0" err="1">
                          <a:effectLst/>
                        </a:rPr>
                        <a:t>Мегино-Кангаласском</a:t>
                      </a:r>
                      <a:r>
                        <a:rPr lang="ru-RU" sz="1800" dirty="0">
                          <a:effectLst/>
                        </a:rPr>
                        <a:t> районе, посвященному 60-летию эстафеты культуры  (Сосина И.Н., Игнатьева Л.В.)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111125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02.12.2016 г.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</a:tr>
              <a:tr h="1528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28.Организация и проведение круглого стола «Проблемы и стратегии развития деятельности культурно-досуговых учреждений в сельской местности» в рамках Юбилейных мероприятий </a:t>
                      </a:r>
                      <a:r>
                        <a:rPr lang="ru-RU" sz="1800" dirty="0" err="1">
                          <a:effectLst/>
                        </a:rPr>
                        <a:t>пцк</a:t>
                      </a:r>
                      <a:r>
                        <a:rPr lang="ru-RU" sz="1800" dirty="0">
                          <a:effectLst/>
                        </a:rPr>
                        <a:t> «Социально-культурная деятельность»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111125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08.12.2016 г.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</a:tr>
              <a:tr h="916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29. Презентация книги к 40 –</a:t>
                      </a:r>
                      <a:r>
                        <a:rPr lang="ru-RU" sz="1800" dirty="0" err="1">
                          <a:effectLst/>
                        </a:rPr>
                        <a:t>летию</a:t>
                      </a:r>
                      <a:r>
                        <a:rPr lang="ru-RU" sz="1800" dirty="0">
                          <a:effectLst/>
                        </a:rPr>
                        <a:t> со дня основания </a:t>
                      </a:r>
                      <a:r>
                        <a:rPr lang="ru-RU" sz="1800" dirty="0" err="1">
                          <a:effectLst/>
                        </a:rPr>
                        <a:t>пцк</a:t>
                      </a:r>
                      <a:r>
                        <a:rPr lang="ru-RU" sz="1800" dirty="0">
                          <a:effectLst/>
                        </a:rPr>
                        <a:t> «Социально-культурная деятельность» «Истории нашей верны…»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</a:tr>
              <a:tr h="1528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30.Организация и проведение Республиканского конкурса-фестиваля, посвященного 75-летию заслуженного работника культуры РС (Я), хормейстера Поповой Е.С. в рамках 80-летнего юбилея Якутского колледжа культуры и искусств.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17-18.12.2016 г.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629" marR="616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80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862387"/>
              </p:ext>
            </p:extLst>
          </p:nvPr>
        </p:nvGraphicFramePr>
        <p:xfrm>
          <a:off x="251520" y="188639"/>
          <a:ext cx="8712968" cy="63367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61252"/>
                <a:gridCol w="2251716"/>
              </a:tblGrid>
              <a:tr h="24371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31.Участие колледжа во Всероссийском конкурсе «Образовательная организация XXI века. Лига лидеров  – 2016», где ГБПОУ РС (Я) «ЯККИИ» стал лауреатом в номинации «Лидер в создании системы трудоустройства и занятости».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19.12.2016 г.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4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32.Организация и проведение Круглого стола по прохождению производственной практики на тему: «Производственная практика – шаг в будущую профессию»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21.12.2016 г.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49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Опубликованы статьи и пресс-релизы на сайте </a:t>
                      </a:r>
                      <a:r>
                        <a:rPr lang="en-US" sz="2000" u="sng" dirty="0">
                          <a:effectLst/>
                          <a:hlinkClick r:id="rId2"/>
                        </a:rPr>
                        <a:t>www</a:t>
                      </a:r>
                      <a:r>
                        <a:rPr lang="ru-RU" sz="2000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2000" u="sng" dirty="0" err="1">
                          <a:effectLst/>
                          <a:hlinkClick r:id="rId2"/>
                        </a:rPr>
                        <a:t>yakkii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en-US" sz="2000" u="sng" dirty="0">
                          <a:effectLst/>
                          <a:hlinkClick r:id="rId3"/>
                        </a:rPr>
                        <a:t>www</a:t>
                      </a:r>
                      <a:r>
                        <a:rPr lang="ru-RU" sz="20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2000" u="sng" dirty="0" err="1">
                          <a:effectLst/>
                          <a:hlinkClick r:id="rId3"/>
                        </a:rPr>
                        <a:t>yasia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en-US" sz="2000" dirty="0">
                          <a:effectLst/>
                        </a:rPr>
                        <a:t>www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r>
                        <a:rPr lang="en-US" sz="2000" dirty="0" err="1">
                          <a:effectLst/>
                        </a:rPr>
                        <a:t>sakhalife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Сосина И.Н., предметно-цикловые комиссии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910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102959"/>
              </p:ext>
            </p:extLst>
          </p:nvPr>
        </p:nvGraphicFramePr>
        <p:xfrm>
          <a:off x="179512" y="268797"/>
          <a:ext cx="8640960" cy="624362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4572"/>
                <a:gridCol w="3147101"/>
                <a:gridCol w="3069565"/>
                <a:gridCol w="2029722"/>
              </a:tblGrid>
              <a:tr h="219979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ПРОХОЖДЕНИЕ КУРСОВ ПОВЫШЕНИЯ КВАЛИФИКАЦИИ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ФИО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Тема, место проведения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</a:tr>
              <a:tr h="175983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А.А. Александров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Кпк</a:t>
                      </a:r>
                      <a:r>
                        <a:rPr lang="ru-RU" sz="1400" dirty="0">
                          <a:effectLst/>
                        </a:rPr>
                        <a:t> по внедрению Всероссийского физкультурно-спортивного комплекса «Готов к труду и обороне» в ФГБОУ ВО «</a:t>
                      </a:r>
                      <a:r>
                        <a:rPr lang="ru-RU" sz="1400" dirty="0" err="1">
                          <a:effectLst/>
                        </a:rPr>
                        <a:t>Чурапчинский</a:t>
                      </a:r>
                      <a:r>
                        <a:rPr lang="ru-RU" sz="1400" dirty="0">
                          <a:effectLst/>
                        </a:rPr>
                        <a:t> государственный институт физической культуры и спорта» (72 ч.)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24.10.2016-28.10.2016 г.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</a:tr>
              <a:tr h="117322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А.Н. Васильева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курсы повышения квалификации по теме «Педагогическое проектирование в СПО» (36 ч.) в </a:t>
                      </a:r>
                      <a:r>
                        <a:rPr lang="ru-RU" sz="1400" dirty="0" err="1">
                          <a:effectLst/>
                        </a:rPr>
                        <a:t>ИРОиПК</a:t>
                      </a:r>
                      <a:r>
                        <a:rPr lang="ru-RU" sz="1400" dirty="0">
                          <a:effectLst/>
                        </a:rPr>
                        <a:t> им. С.Н. Донского-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17-20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2016 </a:t>
                      </a:r>
                      <a:r>
                        <a:rPr lang="ru-RU" sz="1400">
                          <a:effectLst/>
                        </a:rPr>
                        <a:t>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</a:tr>
              <a:tr h="29330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Игнатьева Лена Викторовна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 rowSpan="8"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Курсы повышения квалификации «Учебно-методическое обеспечение образовательного процесса в образовательных организациях ПО в соответствии с требованиями ФГОС» в СВФУ им. М.К. </a:t>
                      </a:r>
                      <a:r>
                        <a:rPr lang="ru-RU" sz="1400" dirty="0" err="1">
                          <a:effectLst/>
                        </a:rPr>
                        <a:t>Аммосова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 rowSpan="8"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21.11-29.11.2016 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</a:tr>
              <a:tr h="29330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Сосина Ирина Николаевна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0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Муксунова</a:t>
                      </a:r>
                      <a:r>
                        <a:rPr lang="ru-RU" sz="1400" dirty="0">
                          <a:effectLst/>
                        </a:rPr>
                        <a:t> Дария Михайловна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0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Сундупова</a:t>
                      </a:r>
                      <a:r>
                        <a:rPr lang="ru-RU" sz="1400" dirty="0">
                          <a:effectLst/>
                        </a:rPr>
                        <a:t> Оксана Егоровна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0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Васильева Александра Николаевна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0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Турантаева</a:t>
                      </a:r>
                      <a:r>
                        <a:rPr lang="ru-RU" sz="1400" dirty="0">
                          <a:effectLst/>
                        </a:rPr>
                        <a:t> Снежана Иннокентьевна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0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Иринеева Елизавета Викторовна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0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ru-RU" sz="1400" dirty="0">
                          <a:effectLst/>
                        </a:rPr>
                        <a:t>Попова </a:t>
                      </a:r>
                      <a:r>
                        <a:rPr lang="ru-RU" sz="1400" dirty="0" err="1">
                          <a:effectLst/>
                        </a:rPr>
                        <a:t>Люция</a:t>
                      </a:r>
                      <a:r>
                        <a:rPr lang="ru-RU" sz="1400" dirty="0">
                          <a:effectLst/>
                        </a:rPr>
                        <a:t> Владимировна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38" marR="4713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20913" y="-236538"/>
            <a:ext cx="9144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Качество образования – залог успеха колледжа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00808"/>
            <a:ext cx="6840760" cy="48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Молодые преподаватели колледжа провели первое собрание со своими </a:t>
            </a:r>
            <a:r>
              <a:rPr lang="ru-RU" sz="2800" dirty="0" smtClean="0"/>
              <a:t>наставниками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768752" cy="50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6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Акция «Выпускник» – помощь в выборе будущей профессии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68760"/>
            <a:ext cx="6984776" cy="52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0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Акция «Выпускник» – помощь в выборе будущей профессии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704856" cy="5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Презентация книг А.Г. </a:t>
            </a:r>
            <a:r>
              <a:rPr lang="ru-RU" sz="2800" dirty="0" err="1"/>
              <a:t>Ингатьевой</a:t>
            </a:r>
            <a:r>
              <a:rPr lang="ru-RU" sz="2800" dirty="0"/>
              <a:t> – </a:t>
            </a:r>
            <a:r>
              <a:rPr lang="ru-RU" sz="2800" dirty="0" err="1"/>
              <a:t>Ичигэс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7992888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" y="620688"/>
            <a:ext cx="7454792" cy="5492042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324675"/>
              </p:ext>
            </p:extLst>
          </p:nvPr>
        </p:nvGraphicFramePr>
        <p:xfrm>
          <a:off x="1835696" y="908720"/>
          <a:ext cx="71559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58888" y="549275"/>
            <a:ext cx="698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Цель:</a:t>
            </a:r>
            <a:endParaRPr lang="ru-RU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Презентация книг А.Г. </a:t>
            </a:r>
            <a:r>
              <a:rPr lang="ru-RU" sz="2800" dirty="0" err="1"/>
              <a:t>Ингатьевой</a:t>
            </a:r>
            <a:r>
              <a:rPr lang="ru-RU" sz="2800" dirty="0"/>
              <a:t> – </a:t>
            </a:r>
            <a:r>
              <a:rPr lang="ru-RU" sz="2800" dirty="0" err="1"/>
              <a:t>Ичигэс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064896" cy="53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Успешное участие в Педагогических чтениях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760640" cy="50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Конкурс по философии «Эврика!»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80728"/>
            <a:ext cx="766885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Конкурс по философии «Эврика!»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789" y="980728"/>
            <a:ext cx="340837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Конкурс по философии «Эврика!»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36712"/>
            <a:ext cx="7704856" cy="5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Конкурс по философии «Эврика!»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36712"/>
            <a:ext cx="7704856" cy="5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Обмен опытом и мнениями – один из путей сетевого взаимодействия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340768"/>
            <a:ext cx="7704855" cy="5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Обмен опытом и мнениями – один из путей сетевого взаимодействия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32" y="1340768"/>
            <a:ext cx="7277312" cy="5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Задачи: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291430" cy="5073427"/>
          </a:xfrm>
        </p:spPr>
      </p:pic>
    </p:spTree>
    <p:extLst>
      <p:ext uri="{BB962C8B-B14F-4D97-AF65-F5344CB8AC3E}">
        <p14:creationId xmlns:p14="http://schemas.microsoft.com/office/powerpoint/2010/main" val="7863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838902"/>
              </p:ext>
            </p:extLst>
          </p:nvPr>
        </p:nvGraphicFramePr>
        <p:xfrm>
          <a:off x="683568" y="476672"/>
          <a:ext cx="7133123" cy="55310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84219"/>
                <a:gridCol w="4040729"/>
                <a:gridCol w="1408175"/>
              </a:tblGrid>
              <a:tr h="734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Направление работы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Проведенное мероприятие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Дата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796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1.Организация и определение стратегии работы ПЦК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indent="11112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целях повышения эффективности и качества учебного процесса в рамках требования ФГОС через активизацию основных направлений работы преподавателя, повышение личной ответственности педагога за качество результатов образования, уровня профессиональной компетентности был проведен Учебно-методический совет «Управление качеством образовательного процесса</a:t>
                      </a:r>
                      <a:r>
                        <a:rPr lang="ru-RU" sz="1800" dirty="0" smtClean="0">
                          <a:effectLst/>
                        </a:rPr>
                        <a:t>»</a:t>
                      </a:r>
                    </a:p>
                    <a:p>
                      <a:pPr marR="21590" indent="111125"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22.09.2016 г.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19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031550"/>
              </p:ext>
            </p:extLst>
          </p:nvPr>
        </p:nvGraphicFramePr>
        <p:xfrm>
          <a:off x="539554" y="620688"/>
          <a:ext cx="8352926" cy="63112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72230"/>
                <a:gridCol w="4731716"/>
                <a:gridCol w="1648980"/>
              </a:tblGrid>
              <a:tr h="1494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2.Организация и определение стратегии работы колледжа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Внесен ряд мероприятий в План реализации</a:t>
                      </a:r>
                    </a:p>
                    <a:p>
                      <a:pPr marR="2159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Концепции культурной политики в Республике Саха (Якутия) до 2030 года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10.10 2016 г.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482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</a:t>
                      </a:r>
                      <a:r>
                        <a:rPr lang="ru-RU" sz="1600" dirty="0">
                          <a:effectLst/>
                        </a:rPr>
                        <a:t>Диагностика и мониторинг педагогического труда преподавателей за пять лет. Организация внутренней экспертизы составленных педагогами учебно-методических материалов.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Подготовка критериев показателей образовательного учреждения.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Подготовка методической документации </a:t>
                      </a:r>
                      <a:r>
                        <a:rPr lang="ru-RU" sz="2400" dirty="0" err="1">
                          <a:effectLst/>
                        </a:rPr>
                        <a:t>пцк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r>
                        <a:rPr lang="ru-RU" sz="2400" dirty="0" err="1">
                          <a:effectLst/>
                        </a:rPr>
                        <a:t>нмо</a:t>
                      </a:r>
                      <a:r>
                        <a:rPr lang="ru-RU" sz="2400" dirty="0">
                          <a:effectLst/>
                        </a:rPr>
                        <a:t>.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Сентябрь – октябрь- ноябрь 2016 г.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2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558001"/>
              </p:ext>
            </p:extLst>
          </p:nvPr>
        </p:nvGraphicFramePr>
        <p:xfrm>
          <a:off x="251520" y="404664"/>
          <a:ext cx="8712967" cy="6096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57240"/>
                <a:gridCol w="4935670"/>
                <a:gridCol w="1720057"/>
              </a:tblGrid>
              <a:tr h="5832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4.Подготовка учебно-методических материалов к публикации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Выпуск УМК для студентов специальности «</a:t>
                      </a:r>
                      <a:r>
                        <a:rPr lang="ru-RU" sz="1600" dirty="0" err="1">
                          <a:effectLst/>
                        </a:rPr>
                        <a:t>Этнохудожественное</a:t>
                      </a:r>
                      <a:r>
                        <a:rPr lang="ru-RU" sz="1600" dirty="0">
                          <a:effectLst/>
                        </a:rPr>
                        <a:t> творчество»: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«Исполнительское мастерство»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«Основы народной хореографии»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«Пластика фольклорных образов»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«Якутский язык и литература»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«Режиссура фольклорно-этнографического театра»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«Народное поэтическое слово»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«Постановка голоса»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«Художественный анализ текста эпического произведения»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«Основы сценарной композиции»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«Ансамблевое пение»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«Фольклористика»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«Музыкальная грамота и сольфеджио»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«НИРС»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«Фольклорный музыкальный инструмент»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«Фольклорный ансамбль»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- Подготовка к выпуску УМК предметно-цикловыми комиссиями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Подготовка материалов предметно-цикловыми комиссиями в «Методический вестник» №3;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Выпуск CD-диска в помощь клубным работникам «</a:t>
                      </a:r>
                      <a:r>
                        <a:rPr lang="ru-RU" sz="1600" dirty="0" err="1">
                          <a:effectLst/>
                        </a:rPr>
                        <a:t>Дэриэбинэ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уолаттара</a:t>
                      </a:r>
                      <a:r>
                        <a:rPr lang="ru-RU" sz="1600" dirty="0">
                          <a:effectLst/>
                        </a:rPr>
                        <a:t>» (</a:t>
                      </a:r>
                      <a:r>
                        <a:rPr lang="ru-RU" sz="1600" dirty="0" err="1">
                          <a:effectLst/>
                        </a:rPr>
                        <a:t>Стручкова</a:t>
                      </a:r>
                      <a:r>
                        <a:rPr lang="ru-RU" sz="1600" dirty="0">
                          <a:effectLst/>
                        </a:rPr>
                        <a:t> О.А. Константинов А.А.)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Сентябрь –декабрь 2016 г.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7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791300"/>
              </p:ext>
            </p:extLst>
          </p:nvPr>
        </p:nvGraphicFramePr>
        <p:xfrm>
          <a:off x="251520" y="260648"/>
          <a:ext cx="8712968" cy="65068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0320"/>
                <a:gridCol w="4539724"/>
                <a:gridCol w="1292924"/>
              </a:tblGrid>
              <a:tr h="643938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5.Организация  участия преподавателей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 студентов в конференциях, педагогических  чтениях,  семинарах.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118" marR="631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Участие в ярмарке вакансий «Выпускник», проводимой Центром занятости, </a:t>
                      </a:r>
                      <a:r>
                        <a:rPr lang="ru-RU" sz="1800" dirty="0" err="1">
                          <a:effectLst/>
                        </a:rPr>
                        <a:t>г.Якутск</a:t>
                      </a:r>
                      <a:r>
                        <a:rPr lang="ru-RU" sz="1800" dirty="0">
                          <a:effectLst/>
                        </a:rPr>
                        <a:t>.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118" marR="631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12.10.2016 г.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118" marR="63118" marT="0" marB="0"/>
                </a:tc>
              </a:tr>
              <a:tr h="643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Участие студентов 1 курсов в Олимпиаде по русскому языку и английскому языку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118" marR="631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19.10.2016 г.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118" marR="63118" marT="0" marB="0"/>
                </a:tc>
              </a:tr>
              <a:tr h="1399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 Участие преподавателей в </a:t>
                      </a:r>
                      <a:r>
                        <a:rPr lang="en-US" sz="1800" dirty="0">
                          <a:effectLst/>
                        </a:rPr>
                        <a:t>IV </a:t>
                      </a:r>
                      <a:r>
                        <a:rPr lang="sah-RU" sz="1800" dirty="0">
                          <a:effectLst/>
                        </a:rPr>
                        <a:t>Международной научно-практической конференции </a:t>
                      </a:r>
                      <a:r>
                        <a:rPr lang="ru-RU" sz="1800" dirty="0">
                          <a:effectLst/>
                        </a:rPr>
                        <a:t> «Наука и образование: векторы развития» (Л.В. Поповой, С.Ф. </a:t>
                      </a:r>
                      <a:r>
                        <a:rPr lang="ru-RU" sz="1800" dirty="0" err="1">
                          <a:effectLst/>
                        </a:rPr>
                        <a:t>Протопоповой</a:t>
                      </a:r>
                      <a:r>
                        <a:rPr lang="ru-RU" sz="1800" dirty="0">
                          <a:effectLst/>
                        </a:rPr>
                        <a:t>, О.Е. </a:t>
                      </a:r>
                      <a:r>
                        <a:rPr lang="ru-RU" sz="1800" dirty="0" err="1">
                          <a:effectLst/>
                        </a:rPr>
                        <a:t>Сундуповой</a:t>
                      </a:r>
                      <a:r>
                        <a:rPr lang="ru-RU" sz="1800" dirty="0">
                          <a:effectLst/>
                        </a:rPr>
                        <a:t>,  И.Н. Сосиной)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118" marR="631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24.10.2016 г.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118" marR="63118" marT="0" marB="0"/>
                </a:tc>
              </a:tr>
              <a:tr h="799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</a:rPr>
                        <a:t>4.Участие в ежегодном совещании директоров и заместителей директоров ССУЗ в Саха театре.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3118" marR="631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22.09.2015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118" marR="63118" marT="0" marB="0"/>
                </a:tc>
              </a:tr>
              <a:tr h="1199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ah-RU" sz="1800" dirty="0">
                          <a:effectLst/>
                        </a:rPr>
                        <a:t>5.Участие в научно-практической конференции </a:t>
                      </a:r>
                      <a:r>
                        <a:rPr lang="ru-RU" sz="1800" dirty="0">
                          <a:effectLst/>
                        </a:rPr>
                        <a:t>«Чтение в РС (Я): новые подходы, проблемы и пути решения» в НБ РС (Я) «Центр для детей и юношества» (Д.Л. Иванова – библиотекарь) 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118" marR="631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27.10.2016 г.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118" marR="63118" marT="0" marB="0"/>
                </a:tc>
              </a:tr>
              <a:tr h="1199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</a:rPr>
                        <a:t>6.Участие в ежегодном августовском совещании директоров и заместителей директоров образовательных учреждений в сфере культуры и искусств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3118" marR="631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23-26.08.2016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118" marR="631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5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280900"/>
              </p:ext>
            </p:extLst>
          </p:nvPr>
        </p:nvGraphicFramePr>
        <p:xfrm>
          <a:off x="179512" y="332656"/>
          <a:ext cx="8640959" cy="60486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07851"/>
                <a:gridCol w="2233108"/>
              </a:tblGrid>
              <a:tr h="1374502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7.Участие в Конгрессе по профилактике употребления </a:t>
                      </a:r>
                      <a:r>
                        <a:rPr lang="ru-RU" sz="2000" dirty="0" err="1">
                          <a:effectLst/>
                        </a:rPr>
                        <a:t>психоактивных</a:t>
                      </a:r>
                      <a:r>
                        <a:rPr lang="ru-RU" sz="2000" dirty="0">
                          <a:effectLst/>
                        </a:rPr>
                        <a:t> веществ «Арктика без алкоголя»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05-09.09.2016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145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8.Участие в семинаре-практикуме в СВФУ им. М.К. </a:t>
                      </a:r>
                      <a:r>
                        <a:rPr lang="ru-RU" sz="2000" dirty="0" err="1">
                          <a:effectLst/>
                        </a:rPr>
                        <a:t>Аммосова</a:t>
                      </a:r>
                      <a:r>
                        <a:rPr lang="ru-RU" sz="2000" dirty="0">
                          <a:effectLst/>
                        </a:rPr>
                        <a:t> с получением сертификата (1 чел.)</a:t>
                      </a:r>
                    </a:p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07.10.2016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086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9. Участие в презентации книги, посвященной  50-летию со дня основания отделения «Хореографическое творчество»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03.11.2016 г.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7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10. Участие </a:t>
                      </a:r>
                      <a:r>
                        <a:rPr lang="ru-RU" sz="20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в работе </a:t>
                      </a:r>
                      <a:r>
                        <a:rPr lang="en-US" sz="20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V </a:t>
                      </a:r>
                      <a:r>
                        <a:rPr lang="ru-RU" sz="20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Санкт-Петербургского международного культурного форума, приуроченного к важным событиям мирового и российского значения: 125-летию С.С. Прокофьева, Году российского кино, 25-летию СНГ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Candara" panose="020E0502030303020204" pitchFamily="34" charset="0"/>
                          <a:ea typeface="Times New Roman"/>
                          <a:cs typeface="Times New Roman"/>
                        </a:rPr>
                        <a:t>30.11.- 5.12.2016 г.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2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175655"/>
              </p:ext>
            </p:extLst>
          </p:nvPr>
        </p:nvGraphicFramePr>
        <p:xfrm>
          <a:off x="251520" y="332656"/>
          <a:ext cx="8712968" cy="60486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61251"/>
                <a:gridCol w="2251717"/>
              </a:tblGrid>
              <a:tr h="9995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11.Участие Ивановой А.С., преподавателя английского языка,  в конкурсе педагогического мастерства «Мой лучший урок»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26.10.2016 г.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32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12.Участие в рамках Декады качества образования СВФУ «Качественное образование – эффективный университет» в </a:t>
                      </a:r>
                      <a:r>
                        <a:rPr lang="ru-RU" sz="1800" dirty="0" err="1">
                          <a:effectLst/>
                        </a:rPr>
                        <a:t>нпк</a:t>
                      </a:r>
                      <a:r>
                        <a:rPr lang="ru-RU" sz="1800" dirty="0">
                          <a:effectLst/>
                        </a:rPr>
                        <a:t> на тему «Интегрированные модели образовательных программ как фактор повышения качества  непрерывного проф. </a:t>
                      </a:r>
                      <a:r>
                        <a:rPr lang="ru-RU" sz="1800" dirty="0" err="1">
                          <a:effectLst/>
                        </a:rPr>
                        <a:t>Обр</a:t>
                      </a:r>
                      <a:r>
                        <a:rPr lang="ru-RU" sz="1800" dirty="0">
                          <a:effectLst/>
                        </a:rPr>
                        <a:t>»  Ивановой М.Е., методиста у/ч, Румянцевой Н.А., методиста з/о,  А.Ю. </a:t>
                      </a:r>
                      <a:r>
                        <a:rPr lang="ru-RU" sz="1800" dirty="0" err="1">
                          <a:effectLst/>
                        </a:rPr>
                        <a:t>Черноградской</a:t>
                      </a:r>
                      <a:r>
                        <a:rPr lang="ru-RU" sz="1800" dirty="0">
                          <a:effectLst/>
                        </a:rPr>
                        <a:t>, зав. практикой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11.11.2016 г.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051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13.Презентация книг Аксиньи Гавриловны Игнатьевой-</a:t>
                      </a:r>
                      <a:r>
                        <a:rPr lang="ru-RU" sz="1800" dirty="0" err="1">
                          <a:effectLst/>
                        </a:rPr>
                        <a:t>Ичигэс</a:t>
                      </a:r>
                      <a:r>
                        <a:rPr lang="ru-RU" sz="1800" dirty="0">
                          <a:effectLst/>
                        </a:rPr>
                        <a:t> «</a:t>
                      </a:r>
                      <a:r>
                        <a:rPr lang="ru-RU" sz="1800" dirty="0" err="1">
                          <a:effectLst/>
                        </a:rPr>
                        <a:t>Дьоьун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олох</a:t>
                      </a:r>
                      <a:r>
                        <a:rPr lang="ru-RU" sz="1800" dirty="0">
                          <a:effectLst/>
                        </a:rPr>
                        <a:t>» и «</a:t>
                      </a:r>
                      <a:r>
                        <a:rPr lang="ru-RU" sz="1800" dirty="0" err="1">
                          <a:effectLst/>
                        </a:rPr>
                        <a:t>Ологум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оьуордара</a:t>
                      </a:r>
                      <a:r>
                        <a:rPr lang="ru-RU" sz="1800" dirty="0">
                          <a:effectLst/>
                        </a:rPr>
                        <a:t>», выпускницы </a:t>
                      </a:r>
                      <a:r>
                        <a:rPr lang="ru-RU" sz="1800" dirty="0" err="1">
                          <a:effectLst/>
                        </a:rPr>
                        <a:t>культпросветшколы</a:t>
                      </a:r>
                      <a:r>
                        <a:rPr lang="ru-RU" sz="1800" dirty="0">
                          <a:effectLst/>
                        </a:rPr>
                        <a:t> послевоенных лет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11.11. 2016 г.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665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14.Участие студентов «ФВТ» в 36-ом международном студенческом кинофестивале выпускных квалификационных работ выпускников ВГИК (Всероссийского государственного института кинематографии имени С. А. Герасимова.)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12.11.2016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930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2458</TotalTime>
  <Words>1419</Words>
  <Application>Microsoft Office PowerPoint</Application>
  <PresentationFormat>Экран (4:3)</PresentationFormat>
  <Paragraphs>155</Paragraphs>
  <Slides>27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Презентация PowerPoint</vt:lpstr>
      <vt:lpstr>Презентация PowerPoint</vt:lpstr>
      <vt:lpstr>      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Качество образования – залог успеха колледжа</vt:lpstr>
      <vt:lpstr>Молодые преподаватели колледжа провели первое собрание со своими наставниками</vt:lpstr>
      <vt:lpstr>Акция «Выпускник» – помощь в выборе будущей профессии</vt:lpstr>
      <vt:lpstr>Акция «Выпускник» – помощь в выборе будущей профессии</vt:lpstr>
      <vt:lpstr>Презентация книг А.Г. Ингатьевой – Ичигэс</vt:lpstr>
      <vt:lpstr>Презентация книг А.Г. Ингатьевой – Ичигэс</vt:lpstr>
      <vt:lpstr>Успешное участие в Педагогических чтениях</vt:lpstr>
      <vt:lpstr>Конкурс по философии «Эврика!»</vt:lpstr>
      <vt:lpstr>Конкурс по философии «Эврика!»</vt:lpstr>
      <vt:lpstr>Конкурс по философии «Эврика!»</vt:lpstr>
      <vt:lpstr>Конкурс по философии «Эврика!»</vt:lpstr>
      <vt:lpstr>Обмен опытом и мнениями – один из путей сетевого взаимодействия</vt:lpstr>
      <vt:lpstr>Обмен опытом и мнениями – один из путей сетевого взаимодействия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Егоровна</dc:creator>
  <cp:lastModifiedBy>Сергей Егорович</cp:lastModifiedBy>
  <cp:revision>94</cp:revision>
  <dcterms:created xsi:type="dcterms:W3CDTF">2015-05-27T00:20:44Z</dcterms:created>
  <dcterms:modified xsi:type="dcterms:W3CDTF">2017-01-13T01:20:00Z</dcterms:modified>
</cp:coreProperties>
</file>